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6" r:id="rId2"/>
    <p:sldMasterId id="2147483657" r:id="rId3"/>
    <p:sldMasterId id="2147483658" r:id="rId4"/>
    <p:sldMasterId id="2147483659" r:id="rId5"/>
    <p:sldMasterId id="2147483660" r:id="rId6"/>
  </p:sldMasterIdLst>
  <p:notesMasterIdLst>
    <p:notesMasterId r:id="rId17"/>
  </p:notesMasterIdLst>
  <p:sldIdLst>
    <p:sldId id="257" r:id="rId7"/>
    <p:sldId id="336" r:id="rId8"/>
    <p:sldId id="338" r:id="rId9"/>
    <p:sldId id="339" r:id="rId10"/>
    <p:sldId id="343" r:id="rId11"/>
    <p:sldId id="335" r:id="rId12"/>
    <p:sldId id="341" r:id="rId13"/>
    <p:sldId id="342" r:id="rId14"/>
    <p:sldId id="344" r:id="rId15"/>
    <p:sldId id="345" r:id="rId1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77">
          <p15:clr>
            <a:srgbClr val="A4A3A4"/>
          </p15:clr>
        </p15:guide>
        <p15:guide id="2" orient="horz" pos="800">
          <p15:clr>
            <a:srgbClr val="A4A3A4"/>
          </p15:clr>
        </p15:guide>
        <p15:guide id="3" orient="horz" pos="1715">
          <p15:clr>
            <a:srgbClr val="A4A3A4"/>
          </p15:clr>
        </p15:guide>
        <p15:guide id="4" orient="horz" pos="4111">
          <p15:clr>
            <a:srgbClr val="A4A3A4"/>
          </p15:clr>
        </p15:guide>
        <p15:guide id="5" pos="2880">
          <p15:clr>
            <a:srgbClr val="A4A3A4"/>
          </p15:clr>
        </p15:guide>
        <p15:guide id="6" pos="5476">
          <p15:clr>
            <a:srgbClr val="A4A3A4"/>
          </p15:clr>
        </p15:guide>
        <p15:guide id="7" pos="284">
          <p15:clr>
            <a:srgbClr val="A4A3A4"/>
          </p15:clr>
        </p15:guide>
        <p15:guide id="8" pos="3110">
          <p15:clr>
            <a:srgbClr val="A4A3A4"/>
          </p15:clr>
        </p15:guide>
        <p15:guide id="9" pos="26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243C"/>
    <a:srgbClr val="54C6D3"/>
    <a:srgbClr val="C90044"/>
    <a:srgbClr val="C1DB76"/>
    <a:srgbClr val="A67DAA"/>
    <a:srgbClr val="ED0973"/>
    <a:srgbClr val="FFF200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015" autoAdjust="0"/>
  </p:normalViewPr>
  <p:slideViewPr>
    <p:cSldViewPr snapToGrid="0">
      <p:cViewPr varScale="1">
        <p:scale>
          <a:sx n="65" d="100"/>
          <a:sy n="65" d="100"/>
        </p:scale>
        <p:origin x="1356" y="78"/>
      </p:cViewPr>
      <p:guideLst>
        <p:guide orient="horz" pos="1377"/>
        <p:guide orient="horz" pos="800"/>
        <p:guide orient="horz" pos="1715"/>
        <p:guide orient="horz" pos="4111"/>
        <p:guide pos="2880"/>
        <p:guide pos="5476"/>
        <p:guide pos="284"/>
        <p:guide pos="3110"/>
        <p:guide pos="26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0253F2-96F3-43C1-AF1A-0BC7291F20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64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547D5-A859-4883-9D35-3EEC25B3D8A8}" type="slidenum">
              <a:rPr lang="en-GB" altLang="en-US"/>
              <a:pPr/>
              <a:t>0</a:t>
            </a:fld>
            <a:endParaRPr lang="en-GB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9EB0-9F65-4D45-B47A-76EE1DF0346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623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9EB0-9F65-4D45-B47A-76EE1DF0346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290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9EB0-9F65-4D45-B47A-76EE1DF0346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165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9EB0-9F65-4D45-B47A-76EE1DF0346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335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9EB0-9F65-4D45-B47A-76EE1DF0346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5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9EB0-9F65-4D45-B47A-76EE1DF0346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021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9EB0-9F65-4D45-B47A-76EE1DF0346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363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9EB0-9F65-4D45-B47A-76EE1DF0346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849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9EB0-9F65-4D45-B47A-76EE1DF0346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619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850" y="3094038"/>
            <a:ext cx="8242300" cy="5492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850" y="4894263"/>
            <a:ext cx="8261350" cy="244475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4B37EF-1551-4C93-8D8E-82D707DD81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235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1270000"/>
            <a:ext cx="2062162" cy="1893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1270000"/>
            <a:ext cx="6034088" cy="18938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D5C624-DF85-4BA9-8CBC-3BE774148F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1614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B0684C-4F3E-4CB0-98A0-1C3BD8B978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5074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CBC498-3EBA-4C9F-9992-CBF41F11BB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288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2E4000-2F84-4D6C-9D4C-9A519E41B5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1711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D46AC5-B448-4D19-898D-13698370A3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715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39AA21-E2DE-4CA2-B741-B8992ED6CD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575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18D8EF-2B5F-4499-A831-9768C77E25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6841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75AE44-D4E2-4185-8974-196E1454F6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6309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AD8B07-222B-48FC-AB5A-3248547DCE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589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21686B-F622-4573-B158-A5AB13847C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7513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9DA7DB-9263-4832-8085-84B4333B99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5444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75DEDD-C8D9-42C1-859B-3A65CB90E6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3119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750" y="2722563"/>
            <a:ext cx="2063750" cy="203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2722563"/>
            <a:ext cx="6038850" cy="203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1C110B-5607-4768-BD0D-00DA049A65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7731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68F8DF-F35E-4034-B047-A02486D547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675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C52DB7-2A6B-417E-9568-3C5DDBF189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4271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2AF0AD-C057-45E3-A1CE-CA44B012BA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1238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373084-6052-452B-8664-FD4B40F5DC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06517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BA4C99-658C-4483-A258-A89616B80D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92428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3E2854-BE00-48D3-BBAC-C344C6A4C1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9518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B34C97-186F-4C40-B8C8-1D85ED462A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25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5903A-8E24-4F0A-8BF0-8234EBE8D5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35956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49599-F0CF-4EE5-A6CE-2108550B8B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2673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82CB79-DA2A-4A9A-A6EB-6D2EE8E825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24728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E6E722-CC38-4546-8B80-9CB8B6F381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56668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750" y="2722563"/>
            <a:ext cx="2063750" cy="203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2722563"/>
            <a:ext cx="6038850" cy="203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C7B9AA-83FF-4BA7-8A62-9C2A7D77A6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94255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E3A76F-EAD3-4200-B6B2-FB19CA2BC4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00039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E9681C-A0A5-4854-B0E6-7545CF383E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3145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D6EDE-CBDC-4608-86AA-9B96A4B841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22981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30B250-1D44-4918-88D8-4015AED5A0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7649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3F2D6A-2041-4F69-B9AE-FEFDFAA51C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36325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C355B4-6A58-4851-A407-0AAD37EE2B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990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2185988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185988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686C78-5C07-48DE-B3EF-7C1873D408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09936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BD2559-004C-4955-A669-4FA60290FC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77584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102DD5-BDFB-4364-8C24-5E2D0C9BCD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96631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C9C488-1F6A-431E-84B0-94551C3908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9298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CA1ACD-EB32-4D32-8C65-3CBF7D5FB2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46987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750" y="2722563"/>
            <a:ext cx="2063750" cy="203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2722563"/>
            <a:ext cx="6038850" cy="203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BE86D6-462E-4CF2-B42C-9FE0FAF889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01468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D7A572-731C-4E3A-BF6D-B7E68F4FBD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5122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9FA816-C4D6-4461-97F3-43F906F991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25879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2280AD-D0A7-4026-9A87-C79C41F588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3715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B6EEAC-7E9A-4A6F-A004-FDE32D7E1B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59026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7B2989-9BFA-4D55-8AF0-08937BD630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808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B37170-B310-4137-8A4C-5E22AE2A01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26782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17EA1C-D117-4859-97C2-9DAA378F86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31170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7A67C3-9B62-4C96-AAF2-8204EF80D6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81169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5BA211-D94E-4037-99F2-CE6578DFDF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44864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520D7B-3864-4C47-B224-C2908EF36C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60711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D00476-C060-4389-94CC-5FBC6C1BED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41613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2722563"/>
            <a:ext cx="2062162" cy="203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2722563"/>
            <a:ext cx="6034088" cy="203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A3342B-10AE-4607-B9FC-AE00D725F2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12290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5DB70F-07D6-4105-ACDD-C230FEA919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08430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4C733C-41A1-486C-8DDD-56A645B124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27956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54454D-2236-4957-B1BB-CA58AF7B3A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1135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4BC127-17D0-492E-B8EA-F0021B7CDC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511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6E6587-531E-44D2-B819-EC6D368AFD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51774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6A2FCA-0A1F-4057-8812-B373B416B0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04794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A49FAB-D92B-452E-B420-EA1F70EB24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5067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484648-0B03-42EC-B658-5A67020A8C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31539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5B40EE-6CB9-431D-B283-4105AA7E7E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21319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8D15E3-ED9B-4309-8F36-EA9EDAAC7F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98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D6D7F3-4862-4269-9866-89A599EDC7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60357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750" y="2722563"/>
            <a:ext cx="2063750" cy="203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2722563"/>
            <a:ext cx="6038850" cy="203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799EFC-6A43-4E3A-B588-599A37D750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52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E69887-E051-47AD-9D1F-820BEB8E56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73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CB61CC-F2D6-474C-A46E-24C8616F81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856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C85617-374E-49C7-926C-70FDB5AF15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360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1270000"/>
            <a:ext cx="64603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2185988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06BCD87-2A9C-450B-BFD4-A3C6BCCF1AE6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41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684053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eaLnBrk="1" fontAlgn="base" hangingPunct="1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eaLnBrk="1" fontAlgn="base" hangingPunct="1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22563"/>
            <a:ext cx="824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76663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77160" name="Rectangle 8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48CCD55A-94FF-4E41-807B-7D3515DD6364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6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684053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22563"/>
            <a:ext cx="824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76663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0FB659CC-F744-4415-A80C-0F62E52B2CB4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5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692442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22563"/>
            <a:ext cx="824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76663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9E24DC60-BCE2-4612-A1D0-250144D4C4DB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5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700831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2722563"/>
            <a:ext cx="824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76663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8FABBBDC-9108-4591-AE83-8925D6A9FA61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5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692442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22563"/>
            <a:ext cx="824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76663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44581F1A-3827-4834-8B10-D4C37011CA0D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5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709220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Donachie@Ofcom.org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992438"/>
            <a:ext cx="8239125" cy="1107996"/>
          </a:xfrm>
        </p:spPr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900 MHz - aligning with the rest of the world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876800"/>
            <a:ext cx="8207375" cy="738664"/>
          </a:xfrm>
        </p:spPr>
        <p:txBody>
          <a:bodyPr/>
          <a:lstStyle/>
          <a:p>
            <a:r>
              <a:rPr lang="en-GB" altLang="en-US" dirty="0">
                <a:solidFill>
                  <a:srgbClr val="C90044"/>
                </a:solidFill>
              </a:rPr>
              <a:t>David Donachie</a:t>
            </a:r>
          </a:p>
          <a:p>
            <a:r>
              <a:rPr lang="en-GB" altLang="en-US" dirty="0">
                <a:solidFill>
                  <a:srgbClr val="C90044"/>
                </a:solidFill>
              </a:rPr>
              <a:t>18 May 2017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68313" y="1931988"/>
            <a:ext cx="82073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762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318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8064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SzPct val="120000"/>
              <a:buFont typeface="Arial" charset="0"/>
              <a:buNone/>
            </a:pPr>
            <a:r>
              <a:rPr lang="en-GB" altLang="en-US" sz="1800" dirty="0">
                <a:solidFill>
                  <a:srgbClr val="C90044"/>
                </a:solidFill>
              </a:rPr>
              <a:t>Presentation for RS2017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FDCFD-E87E-4EC1-92EC-2AE0C43EA11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900 MHz – aligning with the rest of the world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25738"/>
            <a:ext cx="8208963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74638" indent="-274638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9275" indent="-27305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09625" indent="-258763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695575" indent="-17780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054350" indent="-1793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5115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687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4259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8831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dirty="0"/>
              <a:t>Q&amp;A</a:t>
            </a:r>
          </a:p>
          <a:p>
            <a:endParaRPr lang="en-GB" altLang="en-US" dirty="0"/>
          </a:p>
          <a:p>
            <a:endParaRPr lang="en-GB" altLang="en-US" dirty="0"/>
          </a:p>
          <a:p>
            <a:pPr marL="0" indent="0" algn="ctr">
              <a:buNone/>
            </a:pPr>
            <a:r>
              <a:rPr lang="en-GB" altLang="en-US" dirty="0">
                <a:hlinkClick r:id="rId3"/>
              </a:rPr>
              <a:t>David.Donachie@Ofcom.org.uk</a:t>
            </a:r>
            <a:r>
              <a:rPr lang="en-GB" altLang="en-US" dirty="0"/>
              <a:t> </a:t>
            </a:r>
          </a:p>
          <a:p>
            <a:endParaRPr lang="en-GB" alt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4500" y="2110185"/>
            <a:ext cx="82089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GB" altLang="en-US" sz="2000" dirty="0">
                <a:solidFill>
                  <a:srgbClr val="C90044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1268480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FDCFD-E87E-4EC1-92EC-2AE0C43EA11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900 MHz – aligning with the rest of the world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25738"/>
            <a:ext cx="8208963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74638" indent="-274638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9275" indent="-27305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09625" indent="-258763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695575" indent="-17780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054350" indent="-1793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5115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687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4259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8831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altLang="en-US" dirty="0"/>
          </a:p>
          <a:p>
            <a:r>
              <a:rPr lang="en-GB" altLang="en-US" dirty="0"/>
              <a:t>Reduces costs</a:t>
            </a:r>
          </a:p>
          <a:p>
            <a:endParaRPr lang="en-GB" altLang="en-US" dirty="0"/>
          </a:p>
          <a:p>
            <a:r>
              <a:rPr lang="en-GB" altLang="en-US" dirty="0"/>
              <a:t>Improves efficiency</a:t>
            </a:r>
          </a:p>
          <a:p>
            <a:endParaRPr lang="en-GB" altLang="en-US" dirty="0"/>
          </a:p>
          <a:p>
            <a:r>
              <a:rPr lang="en-GB" altLang="en-US" dirty="0"/>
              <a:t>Makes life easier</a:t>
            </a:r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77838" y="2189163"/>
            <a:ext cx="8208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GB" altLang="en-US" sz="2000" dirty="0">
                <a:solidFill>
                  <a:srgbClr val="C90044"/>
                </a:solidFill>
              </a:rPr>
              <a:t>Spectrum harmonisation is essential for the economies of scale</a:t>
            </a:r>
          </a:p>
        </p:txBody>
      </p:sp>
    </p:spTree>
    <p:extLst>
      <p:ext uri="{BB962C8B-B14F-4D97-AF65-F5344CB8AC3E}">
        <p14:creationId xmlns:p14="http://schemas.microsoft.com/office/powerpoint/2010/main" val="34411776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FDCFD-E87E-4EC1-92EC-2AE0C43EA11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900 MHz – aligning with the rest of the world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25738"/>
            <a:ext cx="8208963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74638" indent="-274638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9275" indent="-27305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09625" indent="-258763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695575" indent="-17780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054350" indent="-1793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5115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687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4259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8831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altLang="en-US" dirty="0"/>
          </a:p>
          <a:p>
            <a:r>
              <a:rPr lang="en-GB" altLang="en-US" dirty="0"/>
              <a:t>Provides similar opportunities but limited bandwidth </a:t>
            </a:r>
          </a:p>
          <a:p>
            <a:endParaRPr lang="en-GB" altLang="en-US" dirty="0"/>
          </a:p>
          <a:p>
            <a:r>
              <a:rPr lang="en-GB" altLang="en-US" dirty="0"/>
              <a:t>Many restrictions e.g. Duty Cycles, LBT, AFA, etc.</a:t>
            </a:r>
          </a:p>
          <a:p>
            <a:endParaRPr lang="en-GB" altLang="en-US" dirty="0"/>
          </a:p>
          <a:p>
            <a:r>
              <a:rPr lang="en-GB" altLang="en-US" dirty="0"/>
              <a:t>Won’t meet rapid growth in demand for applications such as RFID and M2M</a:t>
            </a:r>
          </a:p>
          <a:p>
            <a:endParaRPr lang="en-GB" altLang="en-US" dirty="0"/>
          </a:p>
          <a:p>
            <a:r>
              <a:rPr lang="en-GB" altLang="en-US" dirty="0"/>
              <a:t>Industry pressure now to find additional sub GHz spectrum to support future growth </a:t>
            </a:r>
          </a:p>
          <a:p>
            <a:endParaRPr lang="en-GB" alt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77838" y="2189163"/>
            <a:ext cx="82089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GB" altLang="en-US" sz="2000" dirty="0">
                <a:solidFill>
                  <a:srgbClr val="C90044"/>
                </a:solidFill>
              </a:rPr>
              <a:t>Europe has 868 MHz</a:t>
            </a:r>
          </a:p>
        </p:txBody>
      </p:sp>
    </p:spTree>
    <p:extLst>
      <p:ext uri="{BB962C8B-B14F-4D97-AF65-F5344CB8AC3E}">
        <p14:creationId xmlns:p14="http://schemas.microsoft.com/office/powerpoint/2010/main" val="37091267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FDCFD-E87E-4EC1-92EC-2AE0C43EA11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900 MHz – aligning with the rest of the world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25738"/>
            <a:ext cx="820896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74638" indent="-274638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9275" indent="-27305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09625" indent="-258763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695575" indent="-17780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054350" indent="-1793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5115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687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4259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8831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77838" y="2189163"/>
            <a:ext cx="82089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GB" altLang="en-US" sz="2000" dirty="0">
                <a:solidFill>
                  <a:srgbClr val="C90044"/>
                </a:solidFill>
              </a:rPr>
              <a:t>902 - 928 MHz increasingly used in North America and elsewhere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08" y="3683903"/>
            <a:ext cx="1414262" cy="21329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870" y="2725738"/>
            <a:ext cx="2162175" cy="2114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105" y="3221249"/>
            <a:ext cx="4656058" cy="324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2918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FDCFD-E87E-4EC1-92EC-2AE0C43EA11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900 MHz – aligning with the rest of the world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25738"/>
            <a:ext cx="8208963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74638" indent="-274638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9275" indent="-27305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09625" indent="-258763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695575" indent="-17780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054350" indent="-1793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5115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687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4259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8831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dirty="0"/>
              <a:t>High power</a:t>
            </a:r>
          </a:p>
          <a:p>
            <a:endParaRPr lang="en-GB" altLang="en-US" dirty="0"/>
          </a:p>
          <a:p>
            <a:r>
              <a:rPr lang="en-GB" altLang="en-US" dirty="0"/>
              <a:t>Long range</a:t>
            </a:r>
          </a:p>
          <a:p>
            <a:endParaRPr lang="en-GB" altLang="en-US" dirty="0"/>
          </a:p>
          <a:p>
            <a:r>
              <a:rPr lang="en-GB" altLang="en-US" dirty="0"/>
              <a:t>small antenna size</a:t>
            </a:r>
          </a:p>
          <a:p>
            <a:endParaRPr lang="en-GB" altLang="en-US" dirty="0"/>
          </a:p>
          <a:p>
            <a:r>
              <a:rPr lang="en-GB" altLang="en-US" dirty="0"/>
              <a:t>Good obstacle / building penetration</a:t>
            </a:r>
          </a:p>
          <a:p>
            <a:endParaRPr lang="en-GB" altLang="en-US" dirty="0"/>
          </a:p>
          <a:p>
            <a:r>
              <a:rPr lang="en-GB" altLang="en-US" dirty="0"/>
              <a:t>Suited to lower bit rate applications (high data rate applications moving higher GHz)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77838" y="2189163"/>
            <a:ext cx="82089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GB" altLang="en-US" sz="2000" dirty="0">
                <a:solidFill>
                  <a:srgbClr val="C90044"/>
                </a:solidFill>
              </a:rPr>
              <a:t>902 - 928 MHz</a:t>
            </a:r>
          </a:p>
        </p:txBody>
      </p:sp>
    </p:spTree>
    <p:extLst>
      <p:ext uri="{BB962C8B-B14F-4D97-AF65-F5344CB8AC3E}">
        <p14:creationId xmlns:p14="http://schemas.microsoft.com/office/powerpoint/2010/main" val="219430154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FDCFD-E87E-4EC1-92EC-2AE0C43EA11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900 MHz – aligning with the rest of the world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25738"/>
            <a:ext cx="8208963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74638" indent="-274638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9275" indent="-27305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09625" indent="-258763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695575" indent="-17780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054350" indent="-1793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5115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687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4259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8831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dirty="0"/>
              <a:t>Licensed public cellular below 915 MHz and above 925 MHz</a:t>
            </a:r>
          </a:p>
          <a:p>
            <a:endParaRPr lang="en-GB" altLang="en-US" dirty="0"/>
          </a:p>
          <a:p>
            <a:r>
              <a:rPr lang="en-GB" altLang="en-US" dirty="0"/>
              <a:t>Some spectrum reserved for possible future national railway systems</a:t>
            </a:r>
          </a:p>
          <a:p>
            <a:endParaRPr lang="en-GB" altLang="en-US" dirty="0"/>
          </a:p>
          <a:p>
            <a:r>
              <a:rPr lang="en-GB" altLang="en-US" dirty="0"/>
              <a:t>Some existing military use</a:t>
            </a:r>
          </a:p>
          <a:p>
            <a:endParaRPr lang="en-GB" altLang="en-US" dirty="0"/>
          </a:p>
          <a:p>
            <a:r>
              <a:rPr lang="en-GB" altLang="en-US" dirty="0"/>
              <a:t>Some other uses, e.g. meteorological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77838" y="2189163"/>
            <a:ext cx="82089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GB" altLang="en-US" sz="2000" dirty="0">
                <a:solidFill>
                  <a:srgbClr val="C90044"/>
                </a:solidFill>
              </a:rPr>
              <a:t>A big prize…however!</a:t>
            </a:r>
          </a:p>
        </p:txBody>
      </p:sp>
    </p:spTree>
    <p:extLst>
      <p:ext uri="{BB962C8B-B14F-4D97-AF65-F5344CB8AC3E}">
        <p14:creationId xmlns:p14="http://schemas.microsoft.com/office/powerpoint/2010/main" val="26440255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FDCFD-E87E-4EC1-92EC-2AE0C43EA11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900 MHz – aligning with the rest of the world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25738"/>
            <a:ext cx="8208963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74638" indent="-274638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9275" indent="-27305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09625" indent="-258763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695575" indent="-17780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054350" indent="-1793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5115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687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4259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8831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altLang="en-US" dirty="0"/>
          </a:p>
          <a:p>
            <a:r>
              <a:rPr lang="en-GB" altLang="en-US" dirty="0"/>
              <a:t>Opened 870-876 and 915 – 921 MHz in 2014</a:t>
            </a:r>
          </a:p>
          <a:p>
            <a:endParaRPr lang="en-GB" altLang="en-US" dirty="0"/>
          </a:p>
          <a:p>
            <a:r>
              <a:rPr lang="en-GB" altLang="en-US" dirty="0"/>
              <a:t>UK Ministry of Defence handed spectrum back - military users cleared</a:t>
            </a:r>
          </a:p>
          <a:p>
            <a:endParaRPr lang="en-GB" altLang="en-US" dirty="0"/>
          </a:p>
          <a:p>
            <a:r>
              <a:rPr lang="en-GB" altLang="en-US" dirty="0"/>
              <a:t>Option for possible additional railway spectrum based on technical need</a:t>
            </a:r>
          </a:p>
          <a:p>
            <a:endParaRPr lang="en-GB" altLang="en-US" dirty="0"/>
          </a:p>
          <a:p>
            <a:r>
              <a:rPr lang="en-GB" altLang="en-US" dirty="0"/>
              <a:t>10 other countries also opened these bands</a:t>
            </a:r>
          </a:p>
          <a:p>
            <a:endParaRPr lang="en-GB" altLang="en-US" dirty="0"/>
          </a:p>
          <a:p>
            <a:r>
              <a:rPr lang="en-GB" altLang="en-US" dirty="0"/>
              <a:t>Now need the rest of Europe to align too to get full benefits</a:t>
            </a:r>
          </a:p>
          <a:p>
            <a:endParaRPr lang="en-GB" alt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77838" y="2189163"/>
            <a:ext cx="82089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GB" altLang="en-US" sz="2000" dirty="0">
                <a:solidFill>
                  <a:srgbClr val="C90044"/>
                </a:solidFill>
              </a:rPr>
              <a:t>The UK work</a:t>
            </a:r>
          </a:p>
        </p:txBody>
      </p:sp>
    </p:spTree>
    <p:extLst>
      <p:ext uri="{BB962C8B-B14F-4D97-AF65-F5344CB8AC3E}">
        <p14:creationId xmlns:p14="http://schemas.microsoft.com/office/powerpoint/2010/main" val="7181942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FDCFD-E87E-4EC1-92EC-2AE0C43EA11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900 MHz – aligning with the rest of the world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25738"/>
            <a:ext cx="8208963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74638" indent="-274638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9275" indent="-27305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09625" indent="-258763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695575" indent="-17780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054350" indent="-1793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5115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687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4259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8831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dirty="0"/>
              <a:t>ETSI - </a:t>
            </a:r>
            <a:r>
              <a:rPr lang="en-GB" altLang="en-US" b="1" dirty="0"/>
              <a:t>Industry Request </a:t>
            </a:r>
            <a:r>
              <a:rPr lang="en-GB" altLang="en-US" dirty="0"/>
              <a:t>- System Reference Documents</a:t>
            </a:r>
          </a:p>
          <a:p>
            <a:endParaRPr lang="en-GB" altLang="en-US" dirty="0"/>
          </a:p>
          <a:p>
            <a:r>
              <a:rPr lang="en-GB" altLang="en-US" dirty="0"/>
              <a:t>CEPT - </a:t>
            </a:r>
            <a:r>
              <a:rPr lang="en-GB" altLang="en-US" b="1" dirty="0"/>
              <a:t>Spectrum sharing and compatibility studies</a:t>
            </a:r>
            <a:r>
              <a:rPr lang="en-GB" altLang="en-US" dirty="0"/>
              <a:t> – CEPT and ECC Reports</a:t>
            </a:r>
          </a:p>
          <a:p>
            <a:endParaRPr lang="en-GB" altLang="en-US" dirty="0"/>
          </a:p>
          <a:p>
            <a:r>
              <a:rPr lang="en-GB" altLang="en-US" dirty="0"/>
              <a:t>CEPT - recently presented possible harmonisation measures for these bands in the “</a:t>
            </a:r>
            <a:r>
              <a:rPr lang="en-GB" altLang="en-US" b="1" dirty="0"/>
              <a:t>Addendum to CEPT Report 59</a:t>
            </a:r>
            <a:r>
              <a:rPr lang="en-GB" altLang="en-US" dirty="0"/>
              <a:t>”  sent to EC</a:t>
            </a:r>
          </a:p>
          <a:p>
            <a:endParaRPr lang="en-GB" alt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4500" y="2110185"/>
            <a:ext cx="82089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GB" altLang="en-US" sz="2000" dirty="0">
                <a:solidFill>
                  <a:srgbClr val="C90044"/>
                </a:solidFill>
              </a:rPr>
              <a:t>ETSI and CEPT work on 870-876 / 915-921 MHz</a:t>
            </a:r>
          </a:p>
        </p:txBody>
      </p:sp>
    </p:spTree>
    <p:extLst>
      <p:ext uri="{BB962C8B-B14F-4D97-AF65-F5344CB8AC3E}">
        <p14:creationId xmlns:p14="http://schemas.microsoft.com/office/powerpoint/2010/main" val="375146417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FDCFD-E87E-4EC1-92EC-2AE0C43EA11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900 MHz – aligning with the rest of the world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25738"/>
            <a:ext cx="8208963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74638" indent="-274638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9275" indent="-27305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09625" indent="-258763"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695575" indent="-177800"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054350" indent="-1793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5115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687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4259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883150" indent="-179388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dirty="0"/>
              <a:t>EC currently trying to </a:t>
            </a:r>
            <a:r>
              <a:rPr lang="en-GB" altLang="en-US" b="1" dirty="0"/>
              <a:t>find a way forward </a:t>
            </a:r>
            <a:r>
              <a:rPr lang="en-GB" altLang="en-US" dirty="0"/>
              <a:t>after CEPT work</a:t>
            </a:r>
          </a:p>
          <a:p>
            <a:endParaRPr lang="en-GB" altLang="en-US" dirty="0"/>
          </a:p>
          <a:p>
            <a:r>
              <a:rPr lang="en-GB" altLang="en-US" dirty="0"/>
              <a:t>EC workshop on </a:t>
            </a:r>
            <a:r>
              <a:rPr lang="en-GB" altLang="en-US" b="1" dirty="0"/>
              <a:t>19 June </a:t>
            </a:r>
            <a:r>
              <a:rPr lang="en-GB" altLang="en-US" dirty="0"/>
              <a:t>in Brussels</a:t>
            </a:r>
          </a:p>
          <a:p>
            <a:endParaRPr lang="en-GB" altLang="en-US" dirty="0"/>
          </a:p>
          <a:p>
            <a:r>
              <a:rPr lang="en-GB" altLang="en-US" dirty="0"/>
              <a:t>Industry </a:t>
            </a:r>
            <a:r>
              <a:rPr lang="en-GB" altLang="en-US" b="1" dirty="0"/>
              <a:t>needs to highlight the economic and societal benefits</a:t>
            </a:r>
            <a:r>
              <a:rPr lang="en-GB" altLang="en-US" dirty="0"/>
              <a:t> of SRD global harmonisation to their respective national administrations</a:t>
            </a:r>
          </a:p>
          <a:p>
            <a:endParaRPr lang="en-GB" altLang="en-US" dirty="0"/>
          </a:p>
          <a:p>
            <a:r>
              <a:rPr lang="en-GB" altLang="en-US" dirty="0"/>
              <a:t>The competing national spectrum needs cost v benefits should be evaluated</a:t>
            </a:r>
          </a:p>
          <a:p>
            <a:endParaRPr lang="en-GB" altLang="en-US" dirty="0"/>
          </a:p>
          <a:p>
            <a:r>
              <a:rPr lang="en-GB" altLang="en-US" dirty="0"/>
              <a:t>Too big an opportunity to miss!</a:t>
            </a:r>
          </a:p>
          <a:p>
            <a:endParaRPr lang="en-GB" alt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4500" y="2110185"/>
            <a:ext cx="82089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GB" altLang="en-US" sz="2000" dirty="0">
                <a:solidFill>
                  <a:srgbClr val="C90044"/>
                </a:solidFill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339453730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com">
  <a:themeElements>
    <a:clrScheme name="Ofcom (Jan 2009)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Ofcom (Jan 2009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com (Jan 2009)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4D382754-60ED-4AA2-8AB5-BEBA014FD756}" vid="{D18994DA-124F-411C-9DD6-D0AB250971EA}"/>
    </a:ext>
  </a:extLst>
</a:theme>
</file>

<file path=ppt/theme/theme2.xml><?xml version="1.0" encoding="utf-8"?>
<a:theme xmlns:a="http://schemas.openxmlformats.org/drawingml/2006/main" name="1_Ofcom Template - Oct 2007">
  <a:themeElements>
    <a:clrScheme name="1_Ofcom Template - Oct 2007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1_Ofcom Template - Oct 200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Ofcom Template - Oct 2007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4D382754-60ED-4AA2-8AB5-BEBA014FD756}" vid="{BEDE8A33-3A70-4472-B89F-2F5DAA432FAC}"/>
    </a:ext>
  </a:extLst>
</a:theme>
</file>

<file path=ppt/theme/theme3.xml><?xml version="1.0" encoding="utf-8"?>
<a:theme xmlns:a="http://schemas.openxmlformats.org/drawingml/2006/main" name="2_Ofcom Template - Oct 2007">
  <a:themeElements>
    <a:clrScheme name="2_Ofcom Template - Oct 2007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2_Ofcom Template - Oct 200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Ofcom Template - Oct 2007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4D382754-60ED-4AA2-8AB5-BEBA014FD756}" vid="{BE390091-6B61-40E2-992F-07D2FA097769}"/>
    </a:ext>
  </a:extLst>
</a:theme>
</file>

<file path=ppt/theme/theme4.xml><?xml version="1.0" encoding="utf-8"?>
<a:theme xmlns:a="http://schemas.openxmlformats.org/drawingml/2006/main" name="3_Ofcom Template - Oct 2007">
  <a:themeElements>
    <a:clrScheme name="3_Ofcom Template - Oct 2007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3_Ofcom Template - Oct 200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3_Ofcom Template - Oct 2007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4D382754-60ED-4AA2-8AB5-BEBA014FD756}" vid="{B3FBC882-4D8E-4C67-8CCA-5DA57BE33E46}"/>
    </a:ext>
  </a:extLst>
</a:theme>
</file>

<file path=ppt/theme/theme5.xml><?xml version="1.0" encoding="utf-8"?>
<a:theme xmlns:a="http://schemas.openxmlformats.org/drawingml/2006/main" name="4_Ofcom Template - Oct 2007">
  <a:themeElements>
    <a:clrScheme name="4_Ofcom Template - Oct 2007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4_Ofcom Template - Oct 200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4_Ofcom Template - Oct 2007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4D382754-60ED-4AA2-8AB5-BEBA014FD756}" vid="{D279828E-1E63-42E8-8CD9-A4D42E25EB50}"/>
    </a:ext>
  </a:extLst>
</a:theme>
</file>

<file path=ppt/theme/theme6.xml><?xml version="1.0" encoding="utf-8"?>
<a:theme xmlns:a="http://schemas.openxmlformats.org/drawingml/2006/main" name="5_Ofcom Template - Oct 2007">
  <a:themeElements>
    <a:clrScheme name="5_Ofcom Template - Oct 2007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5_Ofcom Template - Oct 200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5_Ofcom Template - Oct 2007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4D382754-60ED-4AA2-8AB5-BEBA014FD756}" vid="{A3B34CFA-42D9-49A9-9818-378924EE4BF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External ppt Template Aug16</Template>
  <TotalTime>825</TotalTime>
  <Words>433</Words>
  <Application>Microsoft Office PowerPoint</Application>
  <PresentationFormat>On-screen Show (4:3)</PresentationFormat>
  <Paragraphs>102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Ofcom</vt:lpstr>
      <vt:lpstr>1_Ofcom Template - Oct 2007</vt:lpstr>
      <vt:lpstr>2_Ofcom Template - Oct 2007</vt:lpstr>
      <vt:lpstr>3_Ofcom Template - Oct 2007</vt:lpstr>
      <vt:lpstr>4_Ofcom Template - Oct 2007</vt:lpstr>
      <vt:lpstr>5_Ofcom Template - Oct 2007</vt:lpstr>
      <vt:lpstr>900 MHz - aligning with the rest of the world</vt:lpstr>
      <vt:lpstr>900 MHz – aligning with the rest of the world</vt:lpstr>
      <vt:lpstr>900 MHz – aligning with the rest of the world</vt:lpstr>
      <vt:lpstr>900 MHz – aligning with the rest of the world</vt:lpstr>
      <vt:lpstr>900 MHz – aligning with the rest of the world</vt:lpstr>
      <vt:lpstr>900 MHz – aligning with the rest of the world</vt:lpstr>
      <vt:lpstr>900 MHz – aligning with the rest of the world</vt:lpstr>
      <vt:lpstr>900 MHz – aligning with the rest of the world</vt:lpstr>
      <vt:lpstr>900 MHz – aligning with the rest of the world</vt:lpstr>
      <vt:lpstr>900 MHz – aligning with the rest of the world</vt:lpstr>
    </vt:vector>
  </TitlesOfParts>
  <Company>Ofcom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document (Arial 36pt bold Purple)</dc:title>
  <dc:creator>David Donachie</dc:creator>
  <cp:lastModifiedBy>David Donachie</cp:lastModifiedBy>
  <cp:revision>184</cp:revision>
  <dcterms:created xsi:type="dcterms:W3CDTF">2017-05-09T14:01:22Z</dcterms:created>
  <dcterms:modified xsi:type="dcterms:W3CDTF">2017-05-19T09:43:03Z</dcterms:modified>
</cp:coreProperties>
</file>